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8" r:id="rId10"/>
    <p:sldId id="274" r:id="rId11"/>
    <p:sldId id="275" r:id="rId12"/>
    <p:sldId id="276" r:id="rId13"/>
    <p:sldId id="271" r:id="rId14"/>
    <p:sldId id="272" r:id="rId15"/>
    <p:sldId id="273" r:id="rId16"/>
    <p:sldId id="277" r:id="rId17"/>
    <p:sldId id="282" r:id="rId18"/>
    <p:sldId id="286" r:id="rId19"/>
    <p:sldId id="284" r:id="rId20"/>
    <p:sldId id="262" r:id="rId21"/>
  </p:sldIdLst>
  <p:sldSz cx="18288000" cy="10287000"/>
  <p:notesSz cx="6858000" cy="9144000"/>
  <p:embeddedFontLst>
    <p:embeddedFont>
      <p:font typeface="윤고딕 Bold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8EB4E3"/>
    <a:srgbClr val="FAC0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 varScale="1">
        <p:scale>
          <a:sx n="52" d="100"/>
          <a:sy n="52" d="100"/>
        </p:scale>
        <p:origin x="101" y="4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726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72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68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219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5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9/25/2024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Conv </a:t>
            </a: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레이어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레이어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9E5771-5141-2142-0071-A23B23C20631}"/>
              </a:ext>
            </a:extLst>
          </p:cNvPr>
          <p:cNvSpPr/>
          <p:nvPr/>
        </p:nvSpPr>
        <p:spPr>
          <a:xfrm>
            <a:off x="1371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[640, 480, 3]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5EA26-EAA4-8E1A-FBF8-D5546FFFE192}"/>
              </a:ext>
            </a:extLst>
          </p:cNvPr>
          <p:cNvSpPr txBox="1"/>
          <p:nvPr/>
        </p:nvSpPr>
        <p:spPr>
          <a:xfrm>
            <a:off x="6095937" y="8496300"/>
            <a:ext cx="609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계산식 </a:t>
            </a:r>
            <a:r>
              <a:rPr lang="en-US" altLang="ko-KR"/>
              <a:t>: ((Width or Height) – kernel + 2 * padding) / stride) + 1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BA9D5-4C1D-6584-36C1-15AB9CD7F62D}"/>
              </a:ext>
            </a:extLst>
          </p:cNvPr>
          <p:cNvSpPr/>
          <p:nvPr/>
        </p:nvSpPr>
        <p:spPr>
          <a:xfrm>
            <a:off x="5562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[320, 240, 32]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5BF844-9ACF-60B9-05AB-51C39FDB0161}"/>
              </a:ext>
            </a:extLst>
          </p:cNvPr>
          <p:cNvSpPr/>
          <p:nvPr/>
        </p:nvSpPr>
        <p:spPr>
          <a:xfrm>
            <a:off x="13944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Final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output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image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[80, 60, 128]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6EC8EF-E14F-E13C-56BD-AAA8E6024470}"/>
              </a:ext>
            </a:extLst>
          </p:cNvPr>
          <p:cNvSpPr/>
          <p:nvPr/>
        </p:nvSpPr>
        <p:spPr>
          <a:xfrm>
            <a:off x="9753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[160, 120, 64]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5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결과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실내, 사람, 청량 음료, 컴퓨터이(가) 표시된 사진&#10;&#10;자동 생성된 설명">
            <a:extLst>
              <a:ext uri="{FF2B5EF4-FFF2-40B4-BE49-F238E27FC236}">
                <a16:creationId xmlns:a16="http://schemas.microsoft.com/office/drawing/2014/main" id="{6EC31CBC-AC4D-BD82-72F0-37F23825B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3086100"/>
            <a:ext cx="7315626" cy="5486719"/>
          </a:xfrm>
          <a:prstGeom prst="rect">
            <a:avLst/>
          </a:prstGeom>
        </p:spPr>
      </p:pic>
      <p:pic>
        <p:nvPicPr>
          <p:cNvPr id="6" name="그림 5" descr="텍스트, 과일, 음식, 사과이(가) 표시된 사진&#10;&#10;자동 생성된 설명">
            <a:extLst>
              <a:ext uri="{FF2B5EF4-FFF2-40B4-BE49-F238E27FC236}">
                <a16:creationId xmlns:a16="http://schemas.microsoft.com/office/drawing/2014/main" id="{1ACF8AC6-FBEF-89E2-F2D0-353DAFC6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400000">
            <a:off x="10857917" y="2171859"/>
            <a:ext cx="5486720" cy="731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47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E02C1AE-5FC1-C889-4C71-E5C254D1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72FD375-F145-07F2-B14E-6342BEFA7779}"/>
              </a:ext>
            </a:extLst>
          </p:cNvPr>
          <p:cNvSpPr txBox="1"/>
          <p:nvPr/>
        </p:nvSpPr>
        <p:spPr>
          <a:xfrm>
            <a:off x="1028700" y="1090098"/>
            <a:ext cx="11010900" cy="1021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altLang="ko-KR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Lidar</a:t>
            </a:r>
            <a:r>
              <a:rPr lang="ko-KR" altLang="en-US" sz="6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모듈</a:t>
            </a:r>
            <a:endParaRPr lang="en-US" altLang="ko-KR" sz="6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0199BA-A292-8771-2AA9-D2BBCF93D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682"/>
          <a:stretch/>
        </p:blipFill>
        <p:spPr bwMode="auto">
          <a:xfrm>
            <a:off x="6705600" y="2781300"/>
            <a:ext cx="4876800" cy="265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EC7866A3-B3F4-178F-73D9-5488EACD5CE4}"/>
              </a:ext>
            </a:extLst>
          </p:cNvPr>
          <p:cNvCxnSpPr>
            <a:cxnSpLocks/>
          </p:cNvCxnSpPr>
          <p:nvPr/>
        </p:nvCxnSpPr>
        <p:spPr>
          <a:xfrm rot="10800000">
            <a:off x="9201150" y="4482354"/>
            <a:ext cx="2609850" cy="2438400"/>
          </a:xfrm>
          <a:prstGeom prst="bentConnector3">
            <a:avLst>
              <a:gd name="adj1" fmla="val 10029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8C52537-6A7B-017E-7A92-344CC087098B}"/>
              </a:ext>
            </a:extLst>
          </p:cNvPr>
          <p:cNvSpPr/>
          <p:nvPr/>
        </p:nvSpPr>
        <p:spPr>
          <a:xfrm>
            <a:off x="11811000" y="6291846"/>
            <a:ext cx="2609850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Cmd send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00 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84C08BFA-7E93-1CE5-9024-6DBE37DA863B}"/>
              </a:ext>
            </a:extLst>
          </p:cNvPr>
          <p:cNvCxnSpPr/>
          <p:nvPr/>
        </p:nvCxnSpPr>
        <p:spPr>
          <a:xfrm rot="10800000" flipV="1">
            <a:off x="6248400" y="4482354"/>
            <a:ext cx="2743200" cy="2438400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2A12C20-1245-82D5-5C4F-DBB7CC0A432B}"/>
              </a:ext>
            </a:extLst>
          </p:cNvPr>
          <p:cNvSpPr/>
          <p:nvPr/>
        </p:nvSpPr>
        <p:spPr>
          <a:xfrm>
            <a:off x="2743200" y="6291846"/>
            <a:ext cx="3542071" cy="125781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b="1">
                <a:solidFill>
                  <a:sysClr val="windowText" lastClr="000000"/>
                </a:solidFill>
              </a:rPr>
              <a:t>Data receive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55 AA 81 03 </a:t>
            </a:r>
            <a:r>
              <a:rPr lang="en-US" altLang="ko-KR" sz="2400">
                <a:solidFill>
                  <a:srgbClr val="FF0000"/>
                </a:solidFill>
              </a:rPr>
              <a:t>XX YY ZZ </a:t>
            </a:r>
            <a:r>
              <a:rPr lang="en-US" altLang="ko-KR" sz="2400">
                <a:solidFill>
                  <a:sysClr val="windowText" lastClr="000000"/>
                </a:solidFill>
              </a:rPr>
              <a:t>FA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CF5135-C988-0004-FA43-A996E46B72AE}"/>
              </a:ext>
            </a:extLst>
          </p:cNvPr>
          <p:cNvSpPr txBox="1"/>
          <p:nvPr/>
        </p:nvSpPr>
        <p:spPr>
          <a:xfrm>
            <a:off x="2007297" y="8365905"/>
            <a:ext cx="9053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XX YY : </a:t>
            </a:r>
            <a:r>
              <a:rPr lang="ko-KR" altLang="en-US" sz="2400"/>
              <a:t>라이다 모듈에서 물체까지의 거리 </a:t>
            </a:r>
            <a:r>
              <a:rPr lang="en-US" altLang="ko-KR" sz="2400"/>
              <a:t>(hex value)</a:t>
            </a:r>
          </a:p>
          <a:p>
            <a:r>
              <a:rPr lang="en-US" altLang="ko-KR" sz="2400"/>
              <a:t>ZZ : </a:t>
            </a:r>
            <a:r>
              <a:rPr lang="ko-KR" altLang="en-US" sz="2400"/>
              <a:t>정상 수신 확인 신호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53344C-CDDC-8073-1366-2617A022BEE1}"/>
              </a:ext>
            </a:extLst>
          </p:cNvPr>
          <p:cNvSpPr txBox="1"/>
          <p:nvPr/>
        </p:nvSpPr>
        <p:spPr>
          <a:xfrm>
            <a:off x="9853622" y="6526768"/>
            <a:ext cx="1042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UART_TX</a:t>
            </a:r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C3E4D5-C9A3-B639-CAAA-6EFED5624FD1}"/>
              </a:ext>
            </a:extLst>
          </p:cNvPr>
          <p:cNvSpPr txBox="1"/>
          <p:nvPr/>
        </p:nvSpPr>
        <p:spPr>
          <a:xfrm>
            <a:off x="7157397" y="6551422"/>
            <a:ext cx="105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UART_RX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847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진행 상황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65203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라이다 센서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backbone </a:t>
            </a: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Object Detect</a:t>
            </a:r>
          </a:p>
          <a:p>
            <a:pPr>
              <a:lnSpc>
                <a:spcPts val="8686"/>
              </a:lnSpc>
            </a:pP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=&gt;backbone</a:t>
            </a: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수정 중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221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20</a:t>
            </a:fld>
            <a:endParaRPr lang="en-US" sz="1800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D3523A9-5EE5-5A2D-2F33-4687E2F165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78569"/>
              </p:ext>
            </p:extLst>
          </p:nvPr>
        </p:nvGraphicFramePr>
        <p:xfrm>
          <a:off x="2590800" y="2999865"/>
          <a:ext cx="13487121" cy="6840683"/>
        </p:xfrm>
        <a:graphic>
          <a:graphicData uri="http://schemas.openxmlformats.org/drawingml/2006/table">
            <a:tbl>
              <a:tblPr/>
              <a:tblGrid>
                <a:gridCol w="1570906">
                  <a:extLst>
                    <a:ext uri="{9D8B030D-6E8A-4147-A177-3AD203B41FA5}">
                      <a16:colId xmlns:a16="http://schemas.microsoft.com/office/drawing/2014/main" val="2737811147"/>
                    </a:ext>
                  </a:extLst>
                </a:gridCol>
                <a:gridCol w="1938815">
                  <a:extLst>
                    <a:ext uri="{9D8B030D-6E8A-4147-A177-3AD203B41FA5}">
                      <a16:colId xmlns:a16="http://schemas.microsoft.com/office/drawing/2014/main" val="408862617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502964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00944627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67921690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6756781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1638838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7207151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84796756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2231415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607511366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64286561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86657492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9277549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008039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1179941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80213243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73054041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2628747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613454439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212653574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4170679148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500523082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32054053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252730625"/>
                    </a:ext>
                  </a:extLst>
                </a:gridCol>
                <a:gridCol w="415725">
                  <a:extLst>
                    <a:ext uri="{9D8B030D-6E8A-4147-A177-3AD203B41FA5}">
                      <a16:colId xmlns:a16="http://schemas.microsoft.com/office/drawing/2014/main" val="1047983848"/>
                    </a:ext>
                  </a:extLst>
                </a:gridCol>
              </a:tblGrid>
              <a:tr h="54340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세부 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671474"/>
                  </a:ext>
                </a:extLst>
              </a:tr>
              <a:tr h="4054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011935"/>
                  </a:ext>
                </a:extLst>
              </a:tr>
              <a:tr h="548540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자료조사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OV7670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8200008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이미지 처리 알고리즘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(YOLOv8n, SW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17792"/>
                  </a:ext>
                </a:extLst>
              </a:tr>
              <a:tr h="548540"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소프트웨어 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1490721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433639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언어로 변환 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895656"/>
                  </a:ext>
                </a:extLst>
              </a:tr>
              <a:tr h="54854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라이다 센서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46456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카메라 구현 및 화면 띄우기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7596622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YOLOv8n </a:t>
                      </a:r>
                      <a:r>
                        <a:rPr kumimoji="0" lang="en-US" altLang="ko-KR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BackBone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862023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Object Detect</a:t>
                      </a: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48472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5807090"/>
                  </a:ext>
                </a:extLst>
              </a:tr>
            </a:tbl>
          </a:graphicData>
        </a:graphic>
      </p:graphicFrame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F308B45A-3BEF-AA2E-F266-5B3F6A6CFD62}"/>
              </a:ext>
            </a:extLst>
          </p:cNvPr>
          <p:cNvSpPr>
            <a:spLocks/>
          </p:cNvSpPr>
          <p:nvPr/>
        </p:nvSpPr>
        <p:spPr bwMode="auto">
          <a:xfrm>
            <a:off x="13158396" y="8327747"/>
            <a:ext cx="1243403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F42C539A-541F-D9EC-C065-CDF477A356F1}"/>
              </a:ext>
            </a:extLst>
          </p:cNvPr>
          <p:cNvSpPr>
            <a:spLocks/>
          </p:cNvSpPr>
          <p:nvPr/>
        </p:nvSpPr>
        <p:spPr bwMode="auto">
          <a:xfrm>
            <a:off x="13164820" y="6657346"/>
            <a:ext cx="123698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47877719-A59B-E5D5-F528-847BD26AAAEB}"/>
              </a:ext>
            </a:extLst>
          </p:cNvPr>
          <p:cNvSpPr>
            <a:spLocks/>
          </p:cNvSpPr>
          <p:nvPr/>
        </p:nvSpPr>
        <p:spPr bwMode="auto">
          <a:xfrm>
            <a:off x="13182600" y="8958152"/>
            <a:ext cx="1219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8F65FC-9AA3-14B4-5472-2754FA041DB6}"/>
              </a:ext>
            </a:extLst>
          </p:cNvPr>
          <p:cNvSpPr>
            <a:spLocks/>
          </p:cNvSpPr>
          <p:nvPr/>
        </p:nvSpPr>
        <p:spPr bwMode="auto">
          <a:xfrm>
            <a:off x="13167591" y="7242397"/>
            <a:ext cx="853209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8C35AC56-FFA7-21E5-2923-E5F9F31E6EDD}"/>
              </a:ext>
            </a:extLst>
          </p:cNvPr>
          <p:cNvSpPr>
            <a:spLocks/>
          </p:cNvSpPr>
          <p:nvPr/>
        </p:nvSpPr>
        <p:spPr bwMode="auto">
          <a:xfrm>
            <a:off x="14401800" y="9469486"/>
            <a:ext cx="838200" cy="251991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9668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8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전체 설계도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5" name="그림 4" descr="텍스트, 스크린샷, 도표, 평면도이(가) 표시된 사진&#10;&#10;자동 생성된 설명">
            <a:extLst>
              <a:ext uri="{FF2B5EF4-FFF2-40B4-BE49-F238E27FC236}">
                <a16:creationId xmlns:a16="http://schemas.microsoft.com/office/drawing/2014/main" id="{050A2717-B297-0393-C9D9-E922E751A4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671" y="2247900"/>
            <a:ext cx="13638657" cy="767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541</Words>
  <Application>Microsoft Office PowerPoint</Application>
  <PresentationFormat>사용자 지정</PresentationFormat>
  <Paragraphs>178</Paragraphs>
  <Slides>20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윤고딕 Bold</vt:lpstr>
      <vt:lpstr>Arial</vt:lpstr>
      <vt:lpstr>Calibri</vt:lpstr>
      <vt:lpstr>맑은 고딕</vt:lpstr>
      <vt:lpstr>Wingdings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J HaHa</cp:lastModifiedBy>
  <cp:revision>41</cp:revision>
  <dcterms:created xsi:type="dcterms:W3CDTF">2006-08-16T00:00:00Z</dcterms:created>
  <dcterms:modified xsi:type="dcterms:W3CDTF">2024-09-25T08:38:55Z</dcterms:modified>
  <dc:identifier>DAGBV0a_jMY</dc:identifier>
</cp:coreProperties>
</file>

<file path=docProps/thumbnail.jpeg>
</file>